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0" r:id="rId3"/>
    <p:sldId id="256" r:id="rId4"/>
    <p:sldId id="258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3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9AD63-724D-48FB-8F06-ADEE4A6ABF07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C0C15-4378-4894-B9E9-E5FDB13708F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779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22D41-6610-23F0-9CBE-F53DD61B05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F17082C-2F73-2449-F25B-A2ABE0F713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3E6B111-BF7D-E5E0-2FF1-16DA9EE0F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D39-E60E-4530-A0AC-A587172D4EDB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8559FD-AAA8-9B99-896A-685BFF7A1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B3525D-0BBA-8A1E-63E4-4EA68D26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324A-9238-45E1-9713-784FE99E8D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62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97831A-4EA1-1BC6-AE6F-21D9F29AE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36E112E-34AB-2AC6-7468-2C920EE86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1BDC5D-DDC6-3CE7-B6E9-1A9B244D6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D39-E60E-4530-A0AC-A587172D4EDB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D1E8D9A-F1C5-242E-D548-2E89C5F3F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A8A42E-73B2-3895-2A51-F667E22F6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324A-9238-45E1-9713-784FE99E8D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470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2677C7B-DEC0-E237-43D4-10358D49145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8A7A3C4-CE4E-1B34-557B-BC1FCAA734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846555-5824-1B13-7DC2-B1130375A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D39-E60E-4530-A0AC-A587172D4EDB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B0EFA8D-CEB0-8C36-EBFC-86898FA43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7B84FE-6B01-5E53-0933-785017C75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324A-9238-45E1-9713-784FE99E8D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88842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7952BA-8BB6-0449-1312-22259312E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07C6ED3-B4D1-2AD0-AAA2-3B10FECB6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D8724A-5DAC-DD41-5C93-4EFCD7BF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D39-E60E-4530-A0AC-A587172D4EDB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BBB81C6-9016-7DCA-72ED-589F0F3BD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B5DB45-5F89-9C4F-6539-F7C3C4410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324A-9238-45E1-9713-784FE99E8D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789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0DD878-3A5E-F42D-8BA6-B9B7ABC42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967F46-F4AD-CC05-356D-98ED9C10A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94E0EC-6A15-495D-6E56-E6D09CD02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D39-E60E-4530-A0AC-A587172D4EDB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B698E0-8A00-1CC5-DF74-26C3FDEA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C5A061-391C-EC6F-344A-E0A35D7E0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324A-9238-45E1-9713-784FE99E8D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188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12E5E6-3FEA-8B6D-0881-817861696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0DF5E7-CC98-D436-71D7-E05FB999F4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EC886C7-6A60-3DAF-1A70-6DFA87D2D0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ECE3E4-0D4F-3B69-7F3E-262674F81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D39-E60E-4530-A0AC-A587172D4EDB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8998F5-9159-0C2D-AC38-B11519D2C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AF0EBD-70C6-8AB5-3B8A-25908D20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324A-9238-45E1-9713-784FE99E8D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18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24D75C-E7F5-17F9-70FE-02AA2D6A6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13F531C-BD16-5985-3EF2-6CE1F0EAB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743D69F-59DF-8627-742E-864A41890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16D992C-C6F6-8C7E-0CFE-53CEBD159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2E6E5C1-7D1C-6AE7-D496-10C1C4F47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2CEF07E-B124-8FD9-EA30-55AE97438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D39-E60E-4530-A0AC-A587172D4EDB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EF68EE8-B24C-FBB1-885C-E2513F050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03F2BCD-B0C4-DD7C-4B28-2A65C71C9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324A-9238-45E1-9713-784FE99E8D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89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6BE336-F77A-CCE1-4AF2-EBFEA08C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D48A868-17EC-50E2-E654-B13AB914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D39-E60E-4530-A0AC-A587172D4EDB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7A20EB6-067D-E0F3-DD57-5942F0A69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5B294A6-B761-ADB1-17F4-9AD836D32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324A-9238-45E1-9713-784FE99E8D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489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078D4FC-D31B-8C31-ABB1-0A694809A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D39-E60E-4530-A0AC-A587172D4EDB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A529ABD-AC16-17EF-8FE0-4F919660F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933A938-3F91-1797-4891-7E8B77D4D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324A-9238-45E1-9713-784FE99E8D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143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34224-7D51-CECC-D30C-F8A084E51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F92063-E064-F3A3-15FF-F8A7F86AE1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A86DB9-49A7-5618-55A1-6F1F8FBA6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C6637E-CBD4-9F58-ECB1-C606C4162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D39-E60E-4530-A0AC-A587172D4EDB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C320081-2AF2-7AA4-5056-29DBF53C5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D2AA69F-98DA-AEBF-5996-2F633B67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324A-9238-45E1-9713-784FE99E8D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251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AF5EAD-2371-AD44-8D65-412715C4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E0938E92-D2A5-4028-8FC6-67C1D40ED7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2EC0BEA-CD47-7250-DCE6-EAB563E91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A1DC055-40EE-D404-C442-183D31A48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D39-E60E-4530-A0AC-A587172D4EDB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BA0735-565C-7AD2-FA3F-C292F581B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7D57D4-6038-CDF6-0902-7B74DA382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1324A-9238-45E1-9713-784FE99E8D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839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7B4531C-A13B-E07F-12F5-EDC8166D7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B1C76B-4CFA-DCDA-41B8-8C785652C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1CCC20-1637-34F0-8433-94B46C520E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BBD39-E60E-4530-A0AC-A587172D4EDB}" type="datetimeFigureOut">
              <a:rPr lang="pt-BR" smtClean="0"/>
              <a:t>06/10/2022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C4BCA29-67A5-DF55-54CF-6A5CFA5428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322445-D279-B1F4-19A7-405AD1B76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1324A-9238-45E1-9713-784FE99E8D6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136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7FA33FF-088D-4F16-95A2-2C64D353DE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76EFB1-01CF-419F-ABF1-2AF02BBFC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09160" cy="6858000"/>
          </a:xfrm>
          <a:prstGeom prst="rect">
            <a:avLst/>
          </a:prstGeom>
          <a:solidFill>
            <a:schemeClr val="tx1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F9DEA15-78BD-4750-AA18-B9F28A6D5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284331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8660A27-14E5-8E08-F063-EEB2C1AF2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471" y="640080"/>
            <a:ext cx="4285475" cy="5257800"/>
          </a:xfrm>
        </p:spPr>
        <p:txBody>
          <a:bodyPr>
            <a:normAutofit/>
          </a:bodyPr>
          <a:lstStyle/>
          <a:p>
            <a:pPr algn="ctr"/>
            <a:r>
              <a:rPr lang="pt-BR" sz="3000" b="1" dirty="0">
                <a:solidFill>
                  <a:schemeClr val="bg1"/>
                </a:solidFill>
              </a:rPr>
              <a:t>Proposta </a:t>
            </a:r>
            <a:r>
              <a:rPr lang="pt-BR" sz="3000" b="1" dirty="0" err="1">
                <a:solidFill>
                  <a:schemeClr val="bg1"/>
                </a:solidFill>
              </a:rPr>
              <a:t>Fenacrefi</a:t>
            </a:r>
            <a:r>
              <a:rPr lang="pt-BR" sz="3000" b="1" dirty="0">
                <a:solidFill>
                  <a:schemeClr val="bg1"/>
                </a:solidFill>
              </a:rPr>
              <a:t> </a:t>
            </a:r>
            <a:br>
              <a:rPr lang="pt-BR" sz="3000" b="1" dirty="0">
                <a:solidFill>
                  <a:schemeClr val="bg1"/>
                </a:solidFill>
              </a:rPr>
            </a:br>
            <a:r>
              <a:rPr lang="pt-BR" sz="3000" b="1" dirty="0">
                <a:solidFill>
                  <a:schemeClr val="bg1"/>
                </a:solidFill>
              </a:rPr>
              <a:t>03 de outubro de 2022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B59F0-C835-BEBA-1B36-0943226D7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8384" y="640081"/>
            <a:ext cx="6024654" cy="5257800"/>
          </a:xfrm>
        </p:spPr>
        <p:txBody>
          <a:bodyPr anchor="ctr">
            <a:normAutofit/>
          </a:bodyPr>
          <a:lstStyle/>
          <a:p>
            <a:r>
              <a:rPr lang="pt-BR" sz="2400" dirty="0"/>
              <a:t>INPC data-base junho/2022: 11,9%</a:t>
            </a:r>
          </a:p>
          <a:p>
            <a:r>
              <a:rPr lang="pt-BR" sz="2400" dirty="0"/>
              <a:t>Reajuste de 9,0% nos salários e nas cláusulas econômicas, exceto:</a:t>
            </a:r>
          </a:p>
          <a:p>
            <a:pPr lvl="1"/>
            <a:r>
              <a:rPr lang="pt-BR" dirty="0"/>
              <a:t>VA e VR: reajuste de 12%</a:t>
            </a:r>
          </a:p>
          <a:p>
            <a:pPr lvl="1"/>
            <a:r>
              <a:rPr lang="pt-BR" dirty="0"/>
              <a:t>PLR (valores fixos, teto e parcela adicional): reajuste de 11,9%;</a:t>
            </a:r>
          </a:p>
          <a:p>
            <a:r>
              <a:rPr lang="pt-BR" sz="2400" dirty="0"/>
              <a:t>Vale Abono R$ 800,00;</a:t>
            </a:r>
          </a:p>
          <a:p>
            <a:r>
              <a:rPr lang="pt-BR" sz="2400" dirty="0"/>
              <a:t>2023: reajuste pelo INPC + 0,3% de aumento real, exceto para PLR que será reajustada somente pelo INPC do período;</a:t>
            </a:r>
          </a:p>
          <a:p>
            <a:r>
              <a:rPr lang="pt-BR" sz="2400" dirty="0"/>
              <a:t>Manutenção das cláusulas sociais.</a:t>
            </a:r>
          </a:p>
        </p:txBody>
      </p:sp>
    </p:spTree>
    <p:extLst>
      <p:ext uri="{BB962C8B-B14F-4D97-AF65-F5344CB8AC3E}">
        <p14:creationId xmlns:p14="http://schemas.microsoft.com/office/powerpoint/2010/main" val="1048427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46F13E-F222-8A17-BFE5-BBC4FE5C6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8716"/>
          </a:xfrm>
        </p:spPr>
        <p:txBody>
          <a:bodyPr/>
          <a:lstStyle/>
          <a:p>
            <a:r>
              <a:rPr lang="pt-BR" b="1" dirty="0"/>
              <a:t>Evolução das propostas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BB17AA02-E255-9610-E7AD-866681246321}"/>
              </a:ext>
            </a:extLst>
          </p:cNvPr>
          <p:cNvCxnSpPr/>
          <p:nvPr/>
        </p:nvCxnSpPr>
        <p:spPr>
          <a:xfrm>
            <a:off x="1129025" y="3773610"/>
            <a:ext cx="10102645" cy="0"/>
          </a:xfrm>
          <a:prstGeom prst="straightConnector1">
            <a:avLst/>
          </a:prstGeom>
          <a:ln w="508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" name="Elipse 5">
            <a:extLst>
              <a:ext uri="{FF2B5EF4-FFF2-40B4-BE49-F238E27FC236}">
                <a16:creationId xmlns:a16="http://schemas.microsoft.com/office/drawing/2014/main" id="{AAB7C815-0B39-7E96-50CF-AF3F4B99D28F}"/>
              </a:ext>
            </a:extLst>
          </p:cNvPr>
          <p:cNvSpPr/>
          <p:nvPr/>
        </p:nvSpPr>
        <p:spPr>
          <a:xfrm>
            <a:off x="3102320" y="3678738"/>
            <a:ext cx="250723" cy="206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E60D8482-86E8-25BE-2F35-AA12ECD07A9B}"/>
              </a:ext>
            </a:extLst>
          </p:cNvPr>
          <p:cNvSpPr/>
          <p:nvPr/>
        </p:nvSpPr>
        <p:spPr>
          <a:xfrm>
            <a:off x="6180347" y="3616420"/>
            <a:ext cx="250723" cy="206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97EA5442-DD20-8207-4B55-0A68758BA874}"/>
              </a:ext>
            </a:extLst>
          </p:cNvPr>
          <p:cNvSpPr/>
          <p:nvPr/>
        </p:nvSpPr>
        <p:spPr>
          <a:xfrm>
            <a:off x="9779086" y="3681798"/>
            <a:ext cx="250723" cy="2064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9D61AC97-A482-5B57-4089-91E530DC3FD0}"/>
              </a:ext>
            </a:extLst>
          </p:cNvPr>
          <p:cNvCxnSpPr>
            <a:cxnSpLocks/>
            <a:stCxn id="6" idx="4"/>
          </p:cNvCxnSpPr>
          <p:nvPr/>
        </p:nvCxnSpPr>
        <p:spPr>
          <a:xfrm flipH="1">
            <a:off x="3227681" y="3885212"/>
            <a:ext cx="1" cy="648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FCB81E7E-3947-7B1F-40D3-5CAD035AD8FF}"/>
              </a:ext>
            </a:extLst>
          </p:cNvPr>
          <p:cNvSpPr txBox="1"/>
          <p:nvPr/>
        </p:nvSpPr>
        <p:spPr>
          <a:xfrm>
            <a:off x="2535023" y="4534144"/>
            <a:ext cx="1385316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1ª Proposta:</a:t>
            </a:r>
          </a:p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31 de agosto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9A99FC0E-7637-C19C-EC57-96F7DFE327B5}"/>
              </a:ext>
            </a:extLst>
          </p:cNvPr>
          <p:cNvSpPr txBox="1"/>
          <p:nvPr/>
        </p:nvSpPr>
        <p:spPr>
          <a:xfrm>
            <a:off x="2251976" y="2304647"/>
            <a:ext cx="20500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Reajuste de 8% nos salários e demais cláusulas econômicas</a:t>
            </a:r>
          </a:p>
          <a:p>
            <a:pPr algn="ctr"/>
            <a:endParaRPr lang="pt-BR" dirty="0"/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A56BD938-FA8B-65F2-627F-A76834F0426F}"/>
              </a:ext>
            </a:extLst>
          </p:cNvPr>
          <p:cNvCxnSpPr>
            <a:cxnSpLocks/>
          </p:cNvCxnSpPr>
          <p:nvPr/>
        </p:nvCxnSpPr>
        <p:spPr>
          <a:xfrm flipV="1">
            <a:off x="6305708" y="2893138"/>
            <a:ext cx="0" cy="8265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653BCC9E-EB00-E07C-EE75-C271AF501E8B}"/>
              </a:ext>
            </a:extLst>
          </p:cNvPr>
          <p:cNvSpPr txBox="1"/>
          <p:nvPr/>
        </p:nvSpPr>
        <p:spPr>
          <a:xfrm>
            <a:off x="5465518" y="2255180"/>
            <a:ext cx="1660006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2ª Proposta:</a:t>
            </a:r>
          </a:p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22 de setembro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148B5B41-4D65-3E7F-D97D-B7039D3C70FB}"/>
              </a:ext>
            </a:extLst>
          </p:cNvPr>
          <p:cNvSpPr txBox="1"/>
          <p:nvPr/>
        </p:nvSpPr>
        <p:spPr>
          <a:xfrm>
            <a:off x="5116879" y="3914706"/>
            <a:ext cx="23572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Reajuste de 8,5% nos salários e demais clausulas econômicas, 9% no vales alimentação e refeição e INPC para 2023</a:t>
            </a:r>
          </a:p>
          <a:p>
            <a:pPr algn="ctr"/>
            <a:endParaRPr lang="pt-BR" dirty="0"/>
          </a:p>
        </p:txBody>
      </p: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64931084-1BBD-3890-785F-70EA51A1DE5D}"/>
              </a:ext>
            </a:extLst>
          </p:cNvPr>
          <p:cNvCxnSpPr>
            <a:cxnSpLocks/>
          </p:cNvCxnSpPr>
          <p:nvPr/>
        </p:nvCxnSpPr>
        <p:spPr>
          <a:xfrm flipH="1">
            <a:off x="9904448" y="3781975"/>
            <a:ext cx="1" cy="648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23DBA1AC-0F42-05E4-B50F-F391AFB0B998}"/>
              </a:ext>
            </a:extLst>
          </p:cNvPr>
          <p:cNvSpPr txBox="1"/>
          <p:nvPr/>
        </p:nvSpPr>
        <p:spPr>
          <a:xfrm>
            <a:off x="9178765" y="4439271"/>
            <a:ext cx="1539589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3ª Proposta:</a:t>
            </a:r>
          </a:p>
          <a:p>
            <a:pPr algn="ctr"/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03 de outubro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258FB660-216C-A581-9E50-31F44DA94193}"/>
              </a:ext>
            </a:extLst>
          </p:cNvPr>
          <p:cNvSpPr txBox="1"/>
          <p:nvPr/>
        </p:nvSpPr>
        <p:spPr>
          <a:xfrm>
            <a:off x="8382504" y="1262761"/>
            <a:ext cx="301544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Reajuste de 9% no salários e demais clausulas econômicas, 12% no vales alimentação e refeição, vale abono de R$ 800, 11,9% na PLR  e INPC+0,3% para 2023, exceto na PLR que terá reajuste pelo INPC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3781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4FBDE7F9-1255-D47F-0751-334722C4C4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21" y="1967266"/>
            <a:ext cx="3279391" cy="2547257"/>
          </a:xfrm>
          <a:noFill/>
        </p:spPr>
        <p:txBody>
          <a:bodyPr anchor="ctr">
            <a:normAutofit/>
          </a:bodyPr>
          <a:lstStyle/>
          <a:p>
            <a:pPr algn="ctr"/>
            <a:r>
              <a:rPr lang="pt-BR" sz="3600" dirty="0">
                <a:solidFill>
                  <a:srgbClr val="FFFFFF"/>
                </a:solidFill>
              </a:rPr>
              <a:t>Proposta </a:t>
            </a:r>
            <a:br>
              <a:rPr lang="pt-BR" sz="3600" dirty="0">
                <a:solidFill>
                  <a:srgbClr val="FFFFFF"/>
                </a:solidFill>
              </a:rPr>
            </a:br>
            <a:r>
              <a:rPr lang="pt-BR" sz="3600" dirty="0">
                <a:solidFill>
                  <a:srgbClr val="FFFFFF"/>
                </a:solidFill>
              </a:rPr>
              <a:t>03 de outubro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A266A285-5A82-BB69-9A93-D94EFC2286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1108" y="0"/>
            <a:ext cx="6916993" cy="666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616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B03569FA-3B8C-D5AF-83C4-0EF26B124A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38" y="1685925"/>
            <a:ext cx="10904538" cy="214788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CB8DE41-FBB3-084E-8570-7A57D507C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Simulações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54F530F9-C052-AA10-92CB-8F238AB887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" y="4131435"/>
            <a:ext cx="10904538" cy="220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0677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191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Proposta Fenacrefi  03 de outubro de 2022</vt:lpstr>
      <vt:lpstr>Evolução das propostas</vt:lpstr>
      <vt:lpstr>Proposta  03 de outubro</vt:lpstr>
      <vt:lpstr>Simulações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 03 de outubro</dc:title>
  <dc:creator>Catia T. Uehara</dc:creator>
  <cp:lastModifiedBy>SINDBAN Piracicaba</cp:lastModifiedBy>
  <cp:revision>25</cp:revision>
  <dcterms:created xsi:type="dcterms:W3CDTF">2022-10-03T15:35:04Z</dcterms:created>
  <dcterms:modified xsi:type="dcterms:W3CDTF">2022-10-06T15:56:14Z</dcterms:modified>
</cp:coreProperties>
</file>